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8" r:id="rId3"/>
    <p:sldId id="258" r:id="rId4"/>
    <p:sldId id="259" r:id="rId5"/>
    <p:sldId id="269" r:id="rId6"/>
    <p:sldId id="270" r:id="rId7"/>
    <p:sldId id="261" r:id="rId8"/>
    <p:sldId id="316" r:id="rId9"/>
    <p:sldId id="262" r:id="rId10"/>
    <p:sldId id="317" r:id="rId11"/>
    <p:sldId id="263" r:id="rId12"/>
    <p:sldId id="318" r:id="rId13"/>
    <p:sldId id="313" r:id="rId14"/>
    <p:sldId id="319" r:id="rId15"/>
    <p:sldId id="265" r:id="rId16"/>
    <p:sldId id="324" r:id="rId17"/>
    <p:sldId id="267" r:id="rId18"/>
    <p:sldId id="322" r:id="rId19"/>
    <p:sldId id="268" r:id="rId20"/>
    <p:sldId id="311" r:id="rId21"/>
    <p:sldId id="321" r:id="rId22"/>
    <p:sldId id="271" r:id="rId23"/>
    <p:sldId id="320" r:id="rId24"/>
    <p:sldId id="287" r:id="rId25"/>
    <p:sldId id="314" r:id="rId26"/>
    <p:sldId id="272" r:id="rId27"/>
    <p:sldId id="323" r:id="rId28"/>
    <p:sldId id="286" r:id="rId29"/>
    <p:sldId id="273" r:id="rId30"/>
    <p:sldId id="285" r:id="rId31"/>
    <p:sldId id="274" r:id="rId32"/>
    <p:sldId id="275" r:id="rId33"/>
    <p:sldId id="302" r:id="rId34"/>
    <p:sldId id="326" r:id="rId35"/>
    <p:sldId id="327" r:id="rId36"/>
    <p:sldId id="337" r:id="rId37"/>
    <p:sldId id="338" r:id="rId38"/>
    <p:sldId id="339" r:id="rId39"/>
    <p:sldId id="340" r:id="rId40"/>
    <p:sldId id="34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7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4A130-5453-4327-BF64-53D52A178031}" type="datetimeFigureOut">
              <a:rPr lang="en-US" smtClean="0"/>
              <a:pPr/>
              <a:t>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3172D-BC6B-43CA-BFB0-623FEFB5D0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03172D-BC6B-43CA-BFB0-623FEFB5D02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D1E63-4C3C-496D-8373-2697FAC4D84D}" type="datetime1">
              <a:rPr lang="en-US" smtClean="0"/>
              <a:pPr/>
              <a:t>1/10/2020</a:t>
            </a:fld>
            <a:endParaRPr lang="en-US"/>
          </a:p>
        </p:txBody>
      </p:sp>
      <p:sp>
        <p:nvSpPr>
          <p:cNvPr id="5" name="Footer Placeholder 4"/>
          <p:cNvSpPr>
            <a:spLocks noGrp="1"/>
          </p:cNvSpPr>
          <p:nvPr>
            <p:ph type="ftr" sz="quarter" idx="11"/>
          </p:nvPr>
        </p:nvSpPr>
        <p:spPr/>
        <p:txBody>
          <a:bodyPr/>
          <a:lstStyle/>
          <a:p>
            <a:r>
              <a:rPr lang="en-US" smtClean="0"/>
              <a:t>2016 AG</a:t>
            </a:r>
            <a:endParaRPr lang="en-US"/>
          </a:p>
        </p:txBody>
      </p:sp>
      <p:sp>
        <p:nvSpPr>
          <p:cNvPr id="6" name="Slide Number Placeholder 5"/>
          <p:cNvSpPr>
            <a:spLocks noGrp="1"/>
          </p:cNvSpPr>
          <p:nvPr>
            <p:ph type="sldNum" sz="quarter" idx="12"/>
          </p:nvPr>
        </p:nvSpPr>
        <p:spPr/>
        <p:txBody>
          <a:bodyPr/>
          <a:lstStyle/>
          <a:p>
            <a:fld id="{1F54E274-72C0-497B-970D-453C2AC5A1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0B2DE-1E7D-4093-8253-3DAB27F6E394}" type="datetime1">
              <a:rPr lang="en-US" smtClean="0"/>
              <a:pPr/>
              <a:t>1/10/2020</a:t>
            </a:fld>
            <a:endParaRPr lang="en-US"/>
          </a:p>
        </p:txBody>
      </p:sp>
      <p:sp>
        <p:nvSpPr>
          <p:cNvPr id="5" name="Footer Placeholder 4"/>
          <p:cNvSpPr>
            <a:spLocks noGrp="1"/>
          </p:cNvSpPr>
          <p:nvPr>
            <p:ph type="ftr" sz="quarter" idx="11"/>
          </p:nvPr>
        </p:nvSpPr>
        <p:spPr/>
        <p:txBody>
          <a:bodyPr/>
          <a:lstStyle/>
          <a:p>
            <a:r>
              <a:rPr lang="en-US" smtClean="0"/>
              <a:t>2016 AG</a:t>
            </a:r>
            <a:endParaRPr lang="en-US"/>
          </a:p>
        </p:txBody>
      </p:sp>
      <p:sp>
        <p:nvSpPr>
          <p:cNvPr id="6" name="Slide Number Placeholder 5"/>
          <p:cNvSpPr>
            <a:spLocks noGrp="1"/>
          </p:cNvSpPr>
          <p:nvPr>
            <p:ph type="sldNum" sz="quarter" idx="12"/>
          </p:nvPr>
        </p:nvSpPr>
        <p:spPr/>
        <p:txBody>
          <a:bodyPr/>
          <a:lstStyle/>
          <a:p>
            <a:fld id="{1F54E274-72C0-497B-970D-453C2AC5A1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1535E4-1043-42E6-8285-75B85A2001EF}" type="datetime1">
              <a:rPr lang="en-US" smtClean="0"/>
              <a:pPr/>
              <a:t>1/10/2020</a:t>
            </a:fld>
            <a:endParaRPr lang="en-US"/>
          </a:p>
        </p:txBody>
      </p:sp>
      <p:sp>
        <p:nvSpPr>
          <p:cNvPr id="5" name="Footer Placeholder 4"/>
          <p:cNvSpPr>
            <a:spLocks noGrp="1"/>
          </p:cNvSpPr>
          <p:nvPr>
            <p:ph type="ftr" sz="quarter" idx="11"/>
          </p:nvPr>
        </p:nvSpPr>
        <p:spPr/>
        <p:txBody>
          <a:bodyPr/>
          <a:lstStyle/>
          <a:p>
            <a:r>
              <a:rPr lang="en-US" smtClean="0"/>
              <a:t>2016 AG</a:t>
            </a:r>
            <a:endParaRPr lang="en-US"/>
          </a:p>
        </p:txBody>
      </p:sp>
      <p:sp>
        <p:nvSpPr>
          <p:cNvPr id="6" name="Slide Number Placeholder 5"/>
          <p:cNvSpPr>
            <a:spLocks noGrp="1"/>
          </p:cNvSpPr>
          <p:nvPr>
            <p:ph type="sldNum" sz="quarter" idx="12"/>
          </p:nvPr>
        </p:nvSpPr>
        <p:spPr/>
        <p:txBody>
          <a:bodyPr/>
          <a:lstStyle/>
          <a:p>
            <a:fld id="{1F54E274-72C0-497B-970D-453C2AC5A1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20D05-6E06-4976-ACD7-1C67CEBA5C27}" type="datetime1">
              <a:rPr lang="en-US" smtClean="0"/>
              <a:pPr/>
              <a:t>1/10/2020</a:t>
            </a:fld>
            <a:endParaRPr lang="en-US"/>
          </a:p>
        </p:txBody>
      </p:sp>
      <p:sp>
        <p:nvSpPr>
          <p:cNvPr id="5" name="Footer Placeholder 4"/>
          <p:cNvSpPr>
            <a:spLocks noGrp="1"/>
          </p:cNvSpPr>
          <p:nvPr>
            <p:ph type="ftr" sz="quarter" idx="11"/>
          </p:nvPr>
        </p:nvSpPr>
        <p:spPr/>
        <p:txBody>
          <a:bodyPr/>
          <a:lstStyle/>
          <a:p>
            <a:r>
              <a:rPr lang="en-US" smtClean="0"/>
              <a:t>2016 AG</a:t>
            </a:r>
            <a:endParaRPr lang="en-US"/>
          </a:p>
        </p:txBody>
      </p:sp>
      <p:sp>
        <p:nvSpPr>
          <p:cNvPr id="6" name="Slide Number Placeholder 5"/>
          <p:cNvSpPr>
            <a:spLocks noGrp="1"/>
          </p:cNvSpPr>
          <p:nvPr>
            <p:ph type="sldNum" sz="quarter" idx="12"/>
          </p:nvPr>
        </p:nvSpPr>
        <p:spPr/>
        <p:txBody>
          <a:bodyPr/>
          <a:lstStyle/>
          <a:p>
            <a:fld id="{1F54E274-72C0-497B-970D-453C2AC5A1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2FB50-7AF1-421A-9F5D-19A0E3E71C62}" type="datetime1">
              <a:rPr lang="en-US" smtClean="0"/>
              <a:pPr/>
              <a:t>1/10/2020</a:t>
            </a:fld>
            <a:endParaRPr lang="en-US"/>
          </a:p>
        </p:txBody>
      </p:sp>
      <p:sp>
        <p:nvSpPr>
          <p:cNvPr id="5" name="Footer Placeholder 4"/>
          <p:cNvSpPr>
            <a:spLocks noGrp="1"/>
          </p:cNvSpPr>
          <p:nvPr>
            <p:ph type="ftr" sz="quarter" idx="11"/>
          </p:nvPr>
        </p:nvSpPr>
        <p:spPr/>
        <p:txBody>
          <a:bodyPr/>
          <a:lstStyle/>
          <a:p>
            <a:r>
              <a:rPr lang="en-US" smtClean="0"/>
              <a:t>2016 AG</a:t>
            </a:r>
            <a:endParaRPr lang="en-US"/>
          </a:p>
        </p:txBody>
      </p:sp>
      <p:sp>
        <p:nvSpPr>
          <p:cNvPr id="6" name="Slide Number Placeholder 5"/>
          <p:cNvSpPr>
            <a:spLocks noGrp="1"/>
          </p:cNvSpPr>
          <p:nvPr>
            <p:ph type="sldNum" sz="quarter" idx="12"/>
          </p:nvPr>
        </p:nvSpPr>
        <p:spPr/>
        <p:txBody>
          <a:bodyPr/>
          <a:lstStyle/>
          <a:p>
            <a:fld id="{1F54E274-72C0-497B-970D-453C2AC5A1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C5470-EADA-4C80-B15C-53A0BD4E0F90}" type="datetime1">
              <a:rPr lang="en-US" smtClean="0"/>
              <a:pPr/>
              <a:t>1/10/2020</a:t>
            </a:fld>
            <a:endParaRPr lang="en-US"/>
          </a:p>
        </p:txBody>
      </p:sp>
      <p:sp>
        <p:nvSpPr>
          <p:cNvPr id="6" name="Footer Placeholder 5"/>
          <p:cNvSpPr>
            <a:spLocks noGrp="1"/>
          </p:cNvSpPr>
          <p:nvPr>
            <p:ph type="ftr" sz="quarter" idx="11"/>
          </p:nvPr>
        </p:nvSpPr>
        <p:spPr/>
        <p:txBody>
          <a:bodyPr/>
          <a:lstStyle/>
          <a:p>
            <a:r>
              <a:rPr lang="en-US" smtClean="0"/>
              <a:t>2016 AG</a:t>
            </a:r>
            <a:endParaRPr lang="en-US"/>
          </a:p>
        </p:txBody>
      </p:sp>
      <p:sp>
        <p:nvSpPr>
          <p:cNvPr id="7" name="Slide Number Placeholder 6"/>
          <p:cNvSpPr>
            <a:spLocks noGrp="1"/>
          </p:cNvSpPr>
          <p:nvPr>
            <p:ph type="sldNum" sz="quarter" idx="12"/>
          </p:nvPr>
        </p:nvSpPr>
        <p:spPr/>
        <p:txBody>
          <a:bodyPr/>
          <a:lstStyle/>
          <a:p>
            <a:fld id="{1F54E274-72C0-497B-970D-453C2AC5A1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C76A6-5065-4E89-94FE-2D741DADB4CD}" type="datetime1">
              <a:rPr lang="en-US" smtClean="0"/>
              <a:pPr/>
              <a:t>1/10/2020</a:t>
            </a:fld>
            <a:endParaRPr lang="en-US"/>
          </a:p>
        </p:txBody>
      </p:sp>
      <p:sp>
        <p:nvSpPr>
          <p:cNvPr id="8" name="Footer Placeholder 7"/>
          <p:cNvSpPr>
            <a:spLocks noGrp="1"/>
          </p:cNvSpPr>
          <p:nvPr>
            <p:ph type="ftr" sz="quarter" idx="11"/>
          </p:nvPr>
        </p:nvSpPr>
        <p:spPr/>
        <p:txBody>
          <a:bodyPr/>
          <a:lstStyle/>
          <a:p>
            <a:r>
              <a:rPr lang="en-US" smtClean="0"/>
              <a:t>2016 AG</a:t>
            </a:r>
            <a:endParaRPr lang="en-US"/>
          </a:p>
        </p:txBody>
      </p:sp>
      <p:sp>
        <p:nvSpPr>
          <p:cNvPr id="9" name="Slide Number Placeholder 8"/>
          <p:cNvSpPr>
            <a:spLocks noGrp="1"/>
          </p:cNvSpPr>
          <p:nvPr>
            <p:ph type="sldNum" sz="quarter" idx="12"/>
          </p:nvPr>
        </p:nvSpPr>
        <p:spPr/>
        <p:txBody>
          <a:bodyPr/>
          <a:lstStyle/>
          <a:p>
            <a:fld id="{1F54E274-72C0-497B-970D-453C2AC5A1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78701E-7303-4E78-9536-4A9B01C3BA8F}" type="datetime1">
              <a:rPr lang="en-US" smtClean="0"/>
              <a:pPr/>
              <a:t>1/10/2020</a:t>
            </a:fld>
            <a:endParaRPr lang="en-US"/>
          </a:p>
        </p:txBody>
      </p:sp>
      <p:sp>
        <p:nvSpPr>
          <p:cNvPr id="4" name="Footer Placeholder 3"/>
          <p:cNvSpPr>
            <a:spLocks noGrp="1"/>
          </p:cNvSpPr>
          <p:nvPr>
            <p:ph type="ftr" sz="quarter" idx="11"/>
          </p:nvPr>
        </p:nvSpPr>
        <p:spPr/>
        <p:txBody>
          <a:bodyPr/>
          <a:lstStyle/>
          <a:p>
            <a:r>
              <a:rPr lang="en-US" smtClean="0"/>
              <a:t>2016 AG</a:t>
            </a:r>
            <a:endParaRPr lang="en-US"/>
          </a:p>
        </p:txBody>
      </p:sp>
      <p:sp>
        <p:nvSpPr>
          <p:cNvPr id="5" name="Slide Number Placeholder 4"/>
          <p:cNvSpPr>
            <a:spLocks noGrp="1"/>
          </p:cNvSpPr>
          <p:nvPr>
            <p:ph type="sldNum" sz="quarter" idx="12"/>
          </p:nvPr>
        </p:nvSpPr>
        <p:spPr/>
        <p:txBody>
          <a:bodyPr/>
          <a:lstStyle/>
          <a:p>
            <a:fld id="{1F54E274-72C0-497B-970D-453C2AC5A1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06AA4-9D16-4574-BC98-B61C8F7D6DD9}" type="datetime1">
              <a:rPr lang="en-US" smtClean="0"/>
              <a:pPr/>
              <a:t>1/10/2020</a:t>
            </a:fld>
            <a:endParaRPr lang="en-US"/>
          </a:p>
        </p:txBody>
      </p:sp>
      <p:sp>
        <p:nvSpPr>
          <p:cNvPr id="3" name="Footer Placeholder 2"/>
          <p:cNvSpPr>
            <a:spLocks noGrp="1"/>
          </p:cNvSpPr>
          <p:nvPr>
            <p:ph type="ftr" sz="quarter" idx="11"/>
          </p:nvPr>
        </p:nvSpPr>
        <p:spPr/>
        <p:txBody>
          <a:bodyPr/>
          <a:lstStyle/>
          <a:p>
            <a:r>
              <a:rPr lang="en-US" smtClean="0"/>
              <a:t>2016 AG</a:t>
            </a:r>
            <a:endParaRPr lang="en-US"/>
          </a:p>
        </p:txBody>
      </p:sp>
      <p:sp>
        <p:nvSpPr>
          <p:cNvPr id="4" name="Slide Number Placeholder 3"/>
          <p:cNvSpPr>
            <a:spLocks noGrp="1"/>
          </p:cNvSpPr>
          <p:nvPr>
            <p:ph type="sldNum" sz="quarter" idx="12"/>
          </p:nvPr>
        </p:nvSpPr>
        <p:spPr/>
        <p:txBody>
          <a:bodyPr/>
          <a:lstStyle/>
          <a:p>
            <a:fld id="{1F54E274-72C0-497B-970D-453C2AC5A1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89324-08D9-4F0C-9E5A-BFD17F095CDC}" type="datetime1">
              <a:rPr lang="en-US" smtClean="0"/>
              <a:pPr/>
              <a:t>1/10/2020</a:t>
            </a:fld>
            <a:endParaRPr lang="en-US"/>
          </a:p>
        </p:txBody>
      </p:sp>
      <p:sp>
        <p:nvSpPr>
          <p:cNvPr id="6" name="Footer Placeholder 5"/>
          <p:cNvSpPr>
            <a:spLocks noGrp="1"/>
          </p:cNvSpPr>
          <p:nvPr>
            <p:ph type="ftr" sz="quarter" idx="11"/>
          </p:nvPr>
        </p:nvSpPr>
        <p:spPr/>
        <p:txBody>
          <a:bodyPr/>
          <a:lstStyle/>
          <a:p>
            <a:r>
              <a:rPr lang="en-US" smtClean="0"/>
              <a:t>2016 AG</a:t>
            </a:r>
            <a:endParaRPr lang="en-US"/>
          </a:p>
        </p:txBody>
      </p:sp>
      <p:sp>
        <p:nvSpPr>
          <p:cNvPr id="7" name="Slide Number Placeholder 6"/>
          <p:cNvSpPr>
            <a:spLocks noGrp="1"/>
          </p:cNvSpPr>
          <p:nvPr>
            <p:ph type="sldNum" sz="quarter" idx="12"/>
          </p:nvPr>
        </p:nvSpPr>
        <p:spPr/>
        <p:txBody>
          <a:bodyPr/>
          <a:lstStyle/>
          <a:p>
            <a:fld id="{1F54E274-72C0-497B-970D-453C2AC5A1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F8B68-9F8E-4039-A124-7C3EDE92CE3A}" type="datetime1">
              <a:rPr lang="en-US" smtClean="0"/>
              <a:pPr/>
              <a:t>1/10/2020</a:t>
            </a:fld>
            <a:endParaRPr lang="en-US"/>
          </a:p>
        </p:txBody>
      </p:sp>
      <p:sp>
        <p:nvSpPr>
          <p:cNvPr id="6" name="Footer Placeholder 5"/>
          <p:cNvSpPr>
            <a:spLocks noGrp="1"/>
          </p:cNvSpPr>
          <p:nvPr>
            <p:ph type="ftr" sz="quarter" idx="11"/>
          </p:nvPr>
        </p:nvSpPr>
        <p:spPr/>
        <p:txBody>
          <a:bodyPr/>
          <a:lstStyle/>
          <a:p>
            <a:r>
              <a:rPr lang="en-US" smtClean="0"/>
              <a:t>2016 AG</a:t>
            </a:r>
            <a:endParaRPr lang="en-US"/>
          </a:p>
        </p:txBody>
      </p:sp>
      <p:sp>
        <p:nvSpPr>
          <p:cNvPr id="7" name="Slide Number Placeholder 6"/>
          <p:cNvSpPr>
            <a:spLocks noGrp="1"/>
          </p:cNvSpPr>
          <p:nvPr>
            <p:ph type="sldNum" sz="quarter" idx="12"/>
          </p:nvPr>
        </p:nvSpPr>
        <p:spPr/>
        <p:txBody>
          <a:bodyPr/>
          <a:lstStyle/>
          <a:p>
            <a:fld id="{1F54E274-72C0-497B-970D-453C2AC5A1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FF270-EA64-45EE-8256-17267904F926}" type="datetime1">
              <a:rPr lang="en-US" smtClean="0"/>
              <a:pPr/>
              <a:t>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2016 AG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4E274-72C0-497B-970D-453C2AC5A1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doug@doughocking.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larryhedrick75@gmail.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perstitionmountainmuseum.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youtube.com/watch?v=9Exby919-h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5334000"/>
          </a:xfrm>
        </p:spPr>
        <p:txBody>
          <a:bodyPr>
            <a:normAutofit/>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1371600" y="685800"/>
            <a:ext cx="6400800" cy="2819400"/>
          </a:xfrm>
        </p:spPr>
        <p:txBody>
          <a:bodyPr>
            <a:normAutofit/>
          </a:bodyPr>
          <a:lstStyle/>
          <a:p>
            <a:endParaRPr lang="en-US" dirty="0">
              <a:solidFill>
                <a:schemeClr val="tx1"/>
              </a:solidFill>
              <a:latin typeface="Times New Roman" pitchFamily="18" charset="0"/>
              <a:cs typeface="Times New Roman" pitchFamily="18" charset="0"/>
            </a:endParaRPr>
          </a:p>
          <a:p>
            <a:r>
              <a:rPr lang="en-US" sz="4000" b="1" dirty="0" smtClean="0">
                <a:solidFill>
                  <a:schemeClr val="tx1"/>
                </a:solidFill>
              </a:rPr>
              <a:t>2019 Phoenix AG Highlights </a:t>
            </a:r>
          </a:p>
          <a:p>
            <a:r>
              <a:rPr lang="en-US" dirty="0" smtClean="0">
                <a:solidFill>
                  <a:schemeClr val="tx1"/>
                </a:solidFill>
              </a:rPr>
              <a:t>Mensa Program Meeting</a:t>
            </a:r>
          </a:p>
          <a:p>
            <a:r>
              <a:rPr lang="en-US" dirty="0" smtClean="0">
                <a:solidFill>
                  <a:schemeClr val="tx1"/>
                </a:solidFill>
              </a:rPr>
              <a:t>January 11, 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10</a:t>
            </a:fld>
            <a:endParaRPr lang="en-US"/>
          </a:p>
        </p:txBody>
      </p:sp>
      <p:pic>
        <p:nvPicPr>
          <p:cNvPr id="8194" name="Picture 2" descr="C:\MyFiles\Mensa\Annual_Gathering\2019\Report\Pictures\DSCN0185.JPG"/>
          <p:cNvPicPr>
            <a:picLocks noGrp="1" noChangeAspect="1" noChangeArrowheads="1"/>
          </p:cNvPicPr>
          <p:nvPr>
            <p:ph idx="1"/>
          </p:nvPr>
        </p:nvPicPr>
        <p:blipFill>
          <a:blip r:embed="rId3" cstate="print"/>
          <a:srcRect/>
          <a:stretch>
            <a:fillRect/>
          </a:stretch>
        </p:blipFill>
        <p:spPr bwMode="auto">
          <a:xfrm>
            <a:off x="-1" y="-4"/>
            <a:ext cx="9129370" cy="684702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5638800"/>
          </a:xfrm>
        </p:spPr>
        <p:txBody>
          <a:bodyPr>
            <a:normAutofit/>
          </a:bodyPr>
          <a:lstStyle/>
          <a:p>
            <a:r>
              <a:rPr lang="en-US" b="1" dirty="0" smtClean="0">
                <a:solidFill>
                  <a:schemeClr val="tx1"/>
                </a:solidFill>
              </a:rPr>
              <a:t>The AG Presentations</a:t>
            </a:r>
            <a:endParaRPr lang="en-US" dirty="0" smtClean="0">
              <a:solidFill>
                <a:schemeClr val="tx1"/>
              </a:solidFill>
            </a:endParaRPr>
          </a:p>
          <a:p>
            <a:endParaRPr lang="en-US" dirty="0" smtClean="0">
              <a:solidFill>
                <a:schemeClr val="tx1"/>
              </a:solidFill>
            </a:endParaRPr>
          </a:p>
          <a:p>
            <a:r>
              <a:rPr lang="en-US" dirty="0" smtClean="0">
                <a:solidFill>
                  <a:schemeClr val="tx1"/>
                </a:solidFill>
              </a:rPr>
              <a:t>There were over 210 speakers for a little over 280 meetings of various types (not all presentations, some Mensa organizational, debates, games, meet &amp; greets, etc.).  At times there were as many as 10 or more things taking place at the same time.  Obviously, what is below is highly selective and no doubt somewhat biased.  </a:t>
            </a:r>
          </a:p>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11</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77500" lnSpcReduction="20000"/>
          </a:bodyPr>
          <a:lstStyle/>
          <a:p>
            <a:pPr>
              <a:buNone/>
            </a:pPr>
            <a:r>
              <a:rPr lang="en-US" dirty="0" smtClean="0"/>
              <a:t>     </a:t>
            </a:r>
            <a:r>
              <a:rPr lang="en-US" b="1" dirty="0" smtClean="0"/>
              <a:t>Black Legend: George </a:t>
            </a:r>
            <a:r>
              <a:rPr lang="en-US" b="1" dirty="0" err="1" smtClean="0"/>
              <a:t>Bascom</a:t>
            </a:r>
            <a:r>
              <a:rPr lang="en-US" b="1" dirty="0" smtClean="0"/>
              <a:t>, Cochise, </a:t>
            </a:r>
          </a:p>
          <a:p>
            <a:pPr>
              <a:buNone/>
            </a:pPr>
            <a:r>
              <a:rPr lang="en-US" b="1" dirty="0" smtClean="0"/>
              <a:t>	and the Start of the Apache Wars  </a:t>
            </a:r>
          </a:p>
          <a:p>
            <a:pPr>
              <a:buNone/>
            </a:pPr>
            <a:endParaRPr lang="en-US" b="1" dirty="0" smtClean="0"/>
          </a:p>
          <a:p>
            <a:pPr>
              <a:buNone/>
            </a:pPr>
            <a:r>
              <a:rPr lang="en-US" dirty="0" smtClean="0"/>
              <a:t>	In 1861, Lieutenant George </a:t>
            </a:r>
            <a:r>
              <a:rPr lang="en-US" dirty="0" err="1" smtClean="0"/>
              <a:t>Bascom</a:t>
            </a:r>
            <a:r>
              <a:rPr lang="en-US" dirty="0" smtClean="0"/>
              <a:t> confronted Cochise concerning the return of a stolen boy, Felix Ward, and his stepfather’s livestock.  In 1869, a self‑</a:t>
            </a:r>
            <a:r>
              <a:rPr lang="en-US" dirty="0" err="1" smtClean="0"/>
              <a:t>promoting</a:t>
            </a:r>
            <a:r>
              <a:rPr lang="en-US" dirty="0" smtClean="0"/>
              <a:t> officer, Reuben Bernard, started the story that </a:t>
            </a:r>
            <a:r>
              <a:rPr lang="en-US" dirty="0" err="1" smtClean="0"/>
              <a:t>Bascom</a:t>
            </a:r>
            <a:r>
              <a:rPr lang="en-US" dirty="0" smtClean="0"/>
              <a:t> had done something wrong and that he, Bernard, was a hero who had tried to prevent it.  Since then, “popular historians” have blamed </a:t>
            </a:r>
            <a:r>
              <a:rPr lang="en-US" dirty="0" err="1" smtClean="0"/>
              <a:t>Bascom</a:t>
            </a:r>
            <a:r>
              <a:rPr lang="en-US" dirty="0" smtClean="0"/>
              <a:t> for 11 years of warfare with the Apache.  The real story is much more interesting and kinder to </a:t>
            </a:r>
            <a:r>
              <a:rPr lang="en-US" dirty="0" err="1" smtClean="0"/>
              <a:t>Bascom</a:t>
            </a:r>
            <a:r>
              <a:rPr lang="en-US" dirty="0" smtClean="0"/>
              <a:t>.  It includes the story of a flying stagecoach, of the first Medal of Honor, and of Felix Ward, who returned to notice in 1872 as an Apache scout called Mickey Free.  For more information, see doughocking.com or email </a:t>
            </a:r>
            <a:r>
              <a:rPr lang="en-US" u="sng" dirty="0" smtClean="0">
                <a:hlinkClick r:id="rId3"/>
              </a:rPr>
              <a:t>doug@doughocking.com</a:t>
            </a:r>
            <a:r>
              <a:rPr lang="en-US" dirty="0" smtClean="0"/>
              <a:t>.  </a:t>
            </a:r>
          </a:p>
          <a:p>
            <a:pPr>
              <a:buNone/>
            </a:pPr>
            <a:endParaRPr lang="en-US" b="1" dirty="0" smtClean="0"/>
          </a:p>
          <a:p>
            <a:pPr>
              <a:buNone/>
            </a:pPr>
            <a:endParaRPr lang="en-US" b="1" dirty="0" smtClean="0"/>
          </a:p>
          <a:p>
            <a:pPr>
              <a:buNone/>
            </a:pP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1752600"/>
          </a:xfrm>
        </p:spPr>
        <p:txBody>
          <a:bodyPr>
            <a:normAutofit fontScale="62500" lnSpcReduction="20000"/>
          </a:bodyPr>
          <a:lstStyle/>
          <a:p>
            <a:pPr algn="just"/>
            <a:r>
              <a:rPr lang="en-US" b="1" dirty="0" smtClean="0">
                <a:solidFill>
                  <a:schemeClr val="tx1"/>
                </a:solidFill>
              </a:rPr>
              <a:t>Biographical Sketch </a:t>
            </a:r>
            <a:r>
              <a:rPr lang="en-US" dirty="0" smtClean="0">
                <a:solidFill>
                  <a:schemeClr val="tx1"/>
                </a:solidFill>
              </a:rPr>
              <a:t> An award‑</a:t>
            </a:r>
            <a:r>
              <a:rPr lang="en-US" dirty="0" err="1" smtClean="0">
                <a:solidFill>
                  <a:schemeClr val="tx1"/>
                </a:solidFill>
              </a:rPr>
              <a:t>winning</a:t>
            </a:r>
            <a:r>
              <a:rPr lang="en-US" dirty="0" smtClean="0">
                <a:solidFill>
                  <a:schemeClr val="tx1"/>
                </a:solidFill>
              </a:rPr>
              <a:t> author and speaker, Doug Hocking is an independent scholar who has completed advanced studies in American history, ethnology, and historical archaeology.  After growing up among the Jicarilla Apache and </a:t>
            </a:r>
            <a:r>
              <a:rPr lang="en-US" dirty="0" err="1" smtClean="0">
                <a:solidFill>
                  <a:schemeClr val="tx1"/>
                </a:solidFill>
              </a:rPr>
              <a:t>paisanos</a:t>
            </a:r>
            <a:r>
              <a:rPr lang="en-US" dirty="0" smtClean="0">
                <a:solidFill>
                  <a:schemeClr val="tx1"/>
                </a:solidFill>
              </a:rPr>
              <a:t> of the Rio Arriba (northern New Mexico), Doug served as an NCO in military intelligence, retiring as an Armored Cavalry officer.  He is also a board member of the Arizona Historical Society.  </a:t>
            </a:r>
          </a:p>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13</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pic>
        <p:nvPicPr>
          <p:cNvPr id="8" name="Picture 7" descr="Hocking.jpeg"/>
          <p:cNvPicPr/>
          <p:nvPr/>
        </p:nvPicPr>
        <p:blipFill>
          <a:blip r:embed="rId3" cstate="print"/>
          <a:stretch>
            <a:fillRect/>
          </a:stretch>
        </p:blipFill>
        <p:spPr>
          <a:xfrm>
            <a:off x="2819400" y="2028138"/>
            <a:ext cx="3590173" cy="414406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2800" b="1" dirty="0" smtClean="0"/>
              <a:t>Comments</a:t>
            </a:r>
            <a:r>
              <a:rPr lang="en-US" sz="2800" dirty="0" smtClean="0"/>
              <a:t>  Hocking is the author of several books, including </a:t>
            </a:r>
            <a:r>
              <a:rPr lang="en-US" sz="2800" i="1" dirty="0" smtClean="0"/>
              <a:t>The Black Legend</a:t>
            </a:r>
            <a:r>
              <a:rPr lang="en-US" sz="2800" dirty="0" smtClean="0"/>
              <a:t>, </a:t>
            </a:r>
            <a:r>
              <a:rPr lang="en-US" sz="2800" i="1" dirty="0" smtClean="0"/>
              <a:t>Tom Jeffords: Friend of Cochise</a:t>
            </a:r>
            <a:r>
              <a:rPr lang="en-US" sz="2800" dirty="0" smtClean="0"/>
              <a:t>, </a:t>
            </a:r>
            <a:r>
              <a:rPr lang="en-US" sz="2800" i="1" dirty="0" smtClean="0"/>
              <a:t>Massacre at Point of Rocks</a:t>
            </a:r>
            <a:r>
              <a:rPr lang="en-US" sz="2800" dirty="0" smtClean="0"/>
              <a:t>, </a:t>
            </a:r>
            <a:r>
              <a:rPr lang="en-US" sz="2800" i="1" dirty="0" smtClean="0"/>
              <a:t>Mystery of Chaco Canyon</a:t>
            </a:r>
            <a:r>
              <a:rPr lang="en-US" sz="2800" dirty="0" smtClean="0"/>
              <a:t>, and more.  Hocking grew up on a reservation, lives in southeast Arizona, where he has frequently visited the site of Forts Buchanan and Breckenridge, </a:t>
            </a:r>
            <a:r>
              <a:rPr lang="en-US" sz="2800" dirty="0" err="1" smtClean="0"/>
              <a:t>Cochise’s</a:t>
            </a:r>
            <a:r>
              <a:rPr lang="en-US" sz="2800" dirty="0" smtClean="0"/>
              <a:t> Stronghold, Johnny Ward’s Ranch, and Apache Pass seeing them through the eyes of historian, ethnographer and archaeologist.  The stories of Cochise are largely fiction, and it is very difficult to discover the truth.  According to Hocking, Cochise was a great and forward-looking leader.  Hocking is a very good story teller, and his presentation was very interesting. </a:t>
            </a:r>
            <a:br>
              <a:rPr lang="en-US" sz="2800" dirty="0" smtClean="0"/>
            </a:br>
            <a:endParaRPr lang="en-US" sz="2800" dirty="0"/>
          </a:p>
        </p:txBody>
      </p:sp>
      <p:sp>
        <p:nvSpPr>
          <p:cNvPr id="3" name="Content Placeholder 2"/>
          <p:cNvSpPr>
            <a:spLocks noGrp="1"/>
          </p:cNvSpPr>
          <p:nvPr>
            <p:ph idx="1"/>
          </p:nvPr>
        </p:nvSpPr>
        <p:spPr>
          <a:xfrm>
            <a:off x="457200" y="762001"/>
            <a:ext cx="8229600" cy="1295400"/>
          </a:xfrm>
        </p:spPr>
        <p:txBody>
          <a:bodyPr/>
          <a:lstStyle/>
          <a:p>
            <a:pPr>
              <a:buNone/>
            </a:pPr>
            <a:r>
              <a:rPr lang="en-US" dirty="0" smtClean="0"/>
              <a:t>   </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1219200"/>
          </a:xfrm>
        </p:spPr>
        <p:txBody>
          <a:bodyPr>
            <a:normAutofit/>
          </a:bodyPr>
          <a:lstStyle/>
          <a:p>
            <a:pPr algn="just"/>
            <a:endParaRPr lang="en-US" dirty="0" smtClean="0">
              <a:solidFill>
                <a:schemeClr val="tx1"/>
              </a:solidFill>
              <a:latin typeface="Times New Roman" pitchFamily="18" charset="0"/>
              <a:cs typeface="Times New Roman" pitchFamily="18" charset="0"/>
            </a:endParaRPr>
          </a:p>
          <a:p>
            <a:pPr algn="just"/>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15</a:t>
            </a:fld>
            <a:endParaRPr lang="en-US" dirty="0"/>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pic>
        <p:nvPicPr>
          <p:cNvPr id="9" name="Picture 8" descr="Trail.jpg"/>
          <p:cNvPicPr>
            <a:picLocks noChangeAspect="1"/>
          </p:cNvPicPr>
          <p:nvPr/>
        </p:nvPicPr>
        <p:blipFill>
          <a:blip r:embed="rId3" cstate="print"/>
          <a:stretch>
            <a:fillRect/>
          </a:stretch>
        </p:blipFill>
        <p:spPr>
          <a:xfrm>
            <a:off x="457200" y="457200"/>
            <a:ext cx="3837908" cy="5751100"/>
          </a:xfrm>
          <a:prstGeom prst="rect">
            <a:avLst/>
          </a:prstGeom>
        </p:spPr>
      </p:pic>
      <p:pic>
        <p:nvPicPr>
          <p:cNvPr id="10" name="Picture 9" descr="Legend.jpeg"/>
          <p:cNvPicPr>
            <a:picLocks noChangeAspect="1"/>
          </p:cNvPicPr>
          <p:nvPr/>
        </p:nvPicPr>
        <p:blipFill>
          <a:blip r:embed="rId4" cstate="print"/>
          <a:stretch>
            <a:fillRect/>
          </a:stretch>
        </p:blipFill>
        <p:spPr>
          <a:xfrm>
            <a:off x="4876800" y="457200"/>
            <a:ext cx="3904679" cy="57491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b="1" dirty="0" smtClean="0"/>
              <a:t>The Lost Dutchman Gold Mine: Fact, Fiction, and Legend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16</a:t>
            </a:fld>
            <a:endParaRPr lang="en-US" dirty="0"/>
          </a:p>
        </p:txBody>
      </p:sp>
      <p:sp>
        <p:nvSpPr>
          <p:cNvPr id="65537" name="Rectangle 1"/>
          <p:cNvSpPr>
            <a:spLocks noChangeArrowheads="1"/>
          </p:cNvSpPr>
          <p:nvPr/>
        </p:nvSpPr>
        <p:spPr bwMode="auto">
          <a:xfrm>
            <a:off x="533400" y="1556087"/>
            <a:ext cx="8153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Lost Dutchman is perhaps the most famous lost gold mine in American history.  The mine is named after German immigrant Jacob Waltz (c. 1810–1891), who purportedly discovered it in the Superstition Mountains during the 19th century and kept its location a secret until his death.  People have been searching for the Lost Dutchman’s mine since at least 1892.  According to one estimate, 8,000 people annually participate in the hunt, and it hasn’t been found yet…. You could be the one! Come and hear this fascinating tale of mystery, a buried treasure, and, some say, murder, under the blazing Arizona sun.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1600200"/>
          </a:xfrm>
        </p:spPr>
        <p:txBody>
          <a:bodyPr>
            <a:normAutofit/>
          </a:bodyPr>
          <a:lstStyle/>
          <a:p>
            <a:pPr algn="just"/>
            <a:endParaRPr lang="en-US" dirty="0" smtClean="0">
              <a:solidFill>
                <a:schemeClr val="tx1"/>
              </a:solidFill>
              <a:latin typeface="Times New Roman" pitchFamily="18" charset="0"/>
              <a:cs typeface="Times New Roman" pitchFamily="18" charset="0"/>
            </a:endParaRPr>
          </a:p>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17</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3" name="Rectangle 3"/>
          <p:cNvSpPr>
            <a:spLocks noChangeArrowheads="1"/>
          </p:cNvSpPr>
          <p:nvPr/>
        </p:nvSpPr>
        <p:spPr bwMode="auto">
          <a:xfrm>
            <a:off x="457200" y="270184"/>
            <a:ext cx="838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Biographical Sketch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Larry R. Hedrick, a frequent speaker on the Superstition Mountains and the Lost Dutchman Mine, is co‑</a:t>
            </a:r>
            <a:r>
              <a:rPr kumimoji="0" lang="en-US"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founder</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the Superstition Mountain Historical Society.  Widely traveled, and originally hailing from Oklahoma, Larry settled permanently in Arizona in 1966.  He also founded and commands the Seventh U.S./CS Cavalry, a civil war reenactment organization, which has been seen in several television documentaries and motion pictures.  Larry’s research has been accepted by prominent Arizona historians, and he has taught a class in Civil War history, sponsored by Central Arizona College.  You can contact him at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3"/>
              </a:rPr>
              <a:t>larryhedrick75@gmail.com</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18</a:t>
            </a:fld>
            <a:endParaRPr lang="en-US"/>
          </a:p>
        </p:txBody>
      </p:sp>
      <p:pic>
        <p:nvPicPr>
          <p:cNvPr id="6" name="Content Placeholder 5"/>
          <p:cNvPicPr>
            <a:picLocks noGrp="1" noChangeAspect="1"/>
          </p:cNvPicPr>
          <p:nvPr>
            <p:ph idx="1"/>
          </p:nvPr>
        </p:nvPicPr>
        <p:blipFill>
          <a:blip r:embed="rId3" cstate="print"/>
          <a:srcRect l="27461" t="28702" r="49415" b="28519"/>
          <a:stretch>
            <a:fillRect/>
          </a:stretch>
        </p:blipFill>
        <p:spPr bwMode="auto">
          <a:xfrm>
            <a:off x="2133600" y="304800"/>
            <a:ext cx="4947833" cy="5720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1752600"/>
          </a:xfrm>
        </p:spPr>
        <p:txBody>
          <a:bodyPr>
            <a:normAutofit/>
          </a:bodyPr>
          <a:lstStyle/>
          <a:p>
            <a:endParaRPr lang="en-US" sz="6000" dirty="0" smtClean="0">
              <a:solidFill>
                <a:schemeClr val="tx1"/>
              </a:solidFill>
              <a:latin typeface="Times New Roman" pitchFamily="18" charset="0"/>
              <a:cs typeface="Times New Roman" pitchFamily="18" charset="0"/>
            </a:endParaRPr>
          </a:p>
          <a:p>
            <a:endParaRPr lang="en-US" sz="600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19</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sp>
        <p:nvSpPr>
          <p:cNvPr id="57345" name="Rectangle 1"/>
          <p:cNvSpPr>
            <a:spLocks noChangeArrowheads="1"/>
          </p:cNvSpPr>
          <p:nvPr/>
        </p:nvSpPr>
        <p:spPr bwMode="auto">
          <a:xfrm>
            <a:off x="609600" y="232440"/>
            <a:ext cx="8077200" cy="5252680"/>
          </a:xfrm>
          <a:prstGeom prst="rect">
            <a:avLst/>
          </a:prstGeom>
          <a:noFill/>
          <a:ln w="9525">
            <a:noFill/>
            <a:miter lim="800000"/>
            <a:headEnd/>
            <a:tailEnd/>
          </a:ln>
          <a:effectLst/>
        </p:spPr>
        <p:txBody>
          <a:bodyPr vert="horz" wrap="square" lIns="0" tIns="45720" rIns="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Jacob Waltz was born in Germany around 1810 and immigrated to America around 1839.  Shortly before his death in 1891 he had supposedly revealed some details as to where he had a very rich gold mine in the Superstition Mountains of Arizona, but he left no map.  Much speculation about where the mine might be has flourished ever since.  Hundreds of people look for it annually, and many people have died trying.  Hedrick’s talk documented some of this history.  See the Superstition Mountain Museum web site for more details: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http://superstitionmountainmuseum.org</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See the very interesting and well-made 25-minute video documentary: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https://www.youtube.com/watch?v=9Exby919-hI</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153400" cy="6019799"/>
          </a:xfrm>
        </p:spPr>
        <p:txBody>
          <a:bodyPr>
            <a:normAutofit/>
          </a:bodyPr>
          <a:lstStyle/>
          <a:p>
            <a:r>
              <a:rPr lang="en-US" sz="40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304800" y="3886200"/>
            <a:ext cx="6019800" cy="2362200"/>
          </a:xfrm>
        </p:spPr>
        <p:txBody>
          <a:bodyPr>
            <a:normAutofit/>
          </a:bodyPr>
          <a:lstStyle/>
          <a:p>
            <a:endParaRPr lang="en-US" dirty="0">
              <a:solidFill>
                <a:schemeClr val="tx1"/>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endParaRPr lang="en-US" dirty="0"/>
          </a:p>
        </p:txBody>
      </p:sp>
      <p:sp>
        <p:nvSpPr>
          <p:cNvPr id="8" name="TextBox 7"/>
          <p:cNvSpPr txBox="1"/>
          <p:nvPr/>
        </p:nvSpPr>
        <p:spPr>
          <a:xfrm>
            <a:off x="609600" y="5181600"/>
            <a:ext cx="4953000" cy="461665"/>
          </a:xfrm>
          <a:prstGeom prst="rect">
            <a:avLst/>
          </a:prstGeom>
          <a:noFill/>
        </p:spPr>
        <p:txBody>
          <a:bodyPr wrap="square" rtlCol="0">
            <a:spAutoFit/>
          </a:bodyPr>
          <a:lstStyle/>
          <a:p>
            <a:r>
              <a:rPr lang="en-US" sz="2400" b="1" dirty="0" smtClean="0"/>
              <a:t>.</a:t>
            </a:r>
            <a:endParaRPr lang="en-US" sz="2400" b="1" dirty="0"/>
          </a:p>
        </p:txBody>
      </p:sp>
      <p:pic>
        <p:nvPicPr>
          <p:cNvPr id="1026" name="Picture 2" descr="C:\MyFiles\Mensa\Annual_Gathering\2019\Report\Pictures\hotel.jpeg"/>
          <p:cNvPicPr>
            <a:picLocks noChangeAspect="1" noChangeArrowheads="1"/>
          </p:cNvPicPr>
          <p:nvPr/>
        </p:nvPicPr>
        <p:blipFill>
          <a:blip r:embed="rId3" cstate="print"/>
          <a:srcRect/>
          <a:stretch>
            <a:fillRect/>
          </a:stretch>
        </p:blipFill>
        <p:spPr bwMode="auto">
          <a:xfrm>
            <a:off x="0" y="0"/>
            <a:ext cx="9217152" cy="609676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a:xfrm>
            <a:off x="1295400" y="6096001"/>
            <a:ext cx="6172200" cy="381000"/>
          </a:xfrm>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20</a:t>
            </a:fld>
            <a:endParaRPr lang="en-US" dirty="0"/>
          </a:p>
        </p:txBody>
      </p:sp>
      <p:pic>
        <p:nvPicPr>
          <p:cNvPr id="8" name="Content Placeholder 7" descr="Weaversneedle.jpg"/>
          <p:cNvPicPr>
            <a:picLocks noGrp="1" noChangeAspect="1"/>
          </p:cNvPicPr>
          <p:nvPr>
            <p:ph idx="1"/>
          </p:nvPr>
        </p:nvPicPr>
        <p:blipFill>
          <a:blip r:embed="rId3" cstate="print"/>
          <a:stretch>
            <a:fillRect/>
          </a:stretch>
        </p:blipFill>
        <p:spPr>
          <a:xfrm>
            <a:off x="-87" y="-64"/>
            <a:ext cx="9201150" cy="690086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438400"/>
          </a:xfrm>
        </p:spPr>
        <p:txBody>
          <a:bodyPr>
            <a:normAutofit fontScale="90000"/>
          </a:bodyPr>
          <a:lstStyle/>
          <a:p>
            <a:r>
              <a:rPr lang="en-US" b="1" dirty="0" smtClean="0"/>
              <a:t>Things No One Told You About Space Exploration.  There Have Been Challenges That Have Never Been Published.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   </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2133600"/>
          </a:xfrm>
        </p:spPr>
        <p:txBody>
          <a:bodyPr>
            <a:normAutofit/>
          </a:bodyPr>
          <a:lstStyle/>
          <a:p>
            <a:pPr algn="just"/>
            <a:endParaRPr lang="en-US" dirty="0" smtClean="0">
              <a:solidFill>
                <a:schemeClr val="tx1"/>
              </a:solidFill>
              <a:latin typeface="Times New Roman" pitchFamily="18" charset="0"/>
              <a:cs typeface="Times New Roman" pitchFamily="18" charset="0"/>
            </a:endParaRPr>
          </a:p>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22</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sp>
        <p:nvSpPr>
          <p:cNvPr id="51201" name="Rectangle 1"/>
          <p:cNvSpPr>
            <a:spLocks noChangeArrowheads="1"/>
          </p:cNvSpPr>
          <p:nvPr/>
        </p:nvSpPr>
        <p:spPr bwMode="auto">
          <a:xfrm>
            <a:off x="381000" y="410937"/>
            <a:ext cx="8382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Abstract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Dr. Bob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Breault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Ph.D., looks like a normal person.  He is not.  Bob started out as a fighter pilot in the Vietnam War.  He left the Air Force and after getting a Ph.D. in space optics at the University of Arizona and became one of the world’s leading experts in the invention and operation of software for space telescopes, from the Hubble to the Giant Magellan.  This session will be moderated by one of his fighter pilot buddies, Maj. Gen. USAF (Ret.) Don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Shepperd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Both are part of a Tucson lunch group called “The Friday Pilots,” a group of pilots who flew the old airplanes in the old Air Force. The session will be conducted as an interview, with the moderator asking Bob questions and probing for answers.  They will address some of the history of space research and about what really happened, and Bob’s answers should be fun to hear!  Bob has been exposing the Friday Pilots on some of the latest findings in space research.  Dr.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Breault</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has spent most of his life since 1954 penetrating the unknowns of the origin of the universe with the pioneers in the field. Much of it did not evolve as it is recorded.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92500" lnSpcReduction="20000"/>
          </a:bodyPr>
          <a:lstStyle/>
          <a:p>
            <a:pPr>
              <a:buNone/>
            </a:pPr>
            <a:r>
              <a:rPr lang="en-US" dirty="0" smtClean="0"/>
              <a:t>    Major General Donald W. </a:t>
            </a:r>
            <a:r>
              <a:rPr lang="en-US" dirty="0" err="1" smtClean="0"/>
              <a:t>Shepperd</a:t>
            </a:r>
            <a:r>
              <a:rPr lang="en-US" dirty="0" smtClean="0"/>
              <a:t> retired from the Pentagon in 1988 as head of the Air National Guard.  A combat veteran who flew 247 fighter combat missions in Vietnam, Donald served as a military analyst for CNN and </a:t>
            </a:r>
            <a:r>
              <a:rPr lang="en-US" dirty="0" err="1" smtClean="0"/>
              <a:t>militar</a:t>
            </a:r>
            <a:r>
              <a:rPr lang="en-US" dirty="0" smtClean="0"/>
              <a:t> commentator for ABC radio during wars in Iraq and Afghanistan.  He is a 1962 distinguished graduate of the U.S. Air Force Academy, where he earned a master’s degree in personnel management.  His book </a:t>
            </a:r>
            <a:r>
              <a:rPr lang="en-US" i="1" dirty="0" smtClean="0"/>
              <a:t>Bury Us Upside Down</a:t>
            </a:r>
            <a:r>
              <a:rPr lang="en-US" dirty="0" smtClean="0"/>
              <a:t>, about the Vietnam War, has been widely acclaimed.  His latest book, </a:t>
            </a:r>
            <a:r>
              <a:rPr lang="en-US" i="1" dirty="0" smtClean="0"/>
              <a:t>The Friday Pilots</a:t>
            </a:r>
            <a:r>
              <a:rPr lang="en-US" dirty="0" smtClean="0"/>
              <a:t>, is about a group of 20 retired Tucson pilots who flew the old airplanes, in the old Air Force.  </a:t>
            </a:r>
          </a:p>
          <a:p>
            <a:pPr>
              <a:buNone/>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914400"/>
          </a:xfrm>
        </p:spPr>
        <p:txBody>
          <a:bodyPr>
            <a:normAutofit/>
          </a:bodyPr>
          <a:lstStyle/>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24</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pic>
        <p:nvPicPr>
          <p:cNvPr id="8" name="Picture 7" descr="Shepperd.png"/>
          <p:cNvPicPr>
            <a:picLocks noChangeAspect="1"/>
          </p:cNvPicPr>
          <p:nvPr/>
        </p:nvPicPr>
        <p:blipFill>
          <a:blip r:embed="rId3" cstate="print"/>
          <a:stretch>
            <a:fillRect/>
          </a:stretch>
        </p:blipFill>
        <p:spPr>
          <a:xfrm>
            <a:off x="2590798" y="533393"/>
            <a:ext cx="4212544" cy="557204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914400"/>
          </a:xfrm>
        </p:spPr>
        <p:txBody>
          <a:bodyPr>
            <a:normAutofit/>
          </a:bodyPr>
          <a:lstStyle/>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25</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sp>
        <p:nvSpPr>
          <p:cNvPr id="45058" name="Rectangle 2"/>
          <p:cNvSpPr>
            <a:spLocks noChangeArrowheads="1"/>
          </p:cNvSpPr>
          <p:nvPr/>
        </p:nvSpPr>
        <p:spPr bwMode="auto">
          <a:xfrm>
            <a:off x="457200" y="914906"/>
            <a:ext cx="8001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Dr. Robert </a:t>
            </a:r>
            <a:r>
              <a:rPr kumimoji="0" lang="en-US"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Breault</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a recognized pioneer in space‑</a:t>
            </a:r>
            <a:r>
              <a:rPr kumimoji="0" lang="en-US"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based</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research.  He has worked with many of the field’s trailblazers, participating in the designs of the Hubble, IRAS, DIRBE, ISO, GALILEO, CASSINI, XMM, and LIGO, as well as most of the 8 million‑</a:t>
            </a:r>
            <a:r>
              <a:rPr kumimoji="0" lang="en-US"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plus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ground‑</a:t>
            </a:r>
            <a:r>
              <a:rPr kumimoji="0" lang="en-US"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based</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telescopes.  He has worked one on one with six Nobel Laureates and key people in space‑</a:t>
            </a:r>
            <a:r>
              <a:rPr kumimoji="0" lang="en-US"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based</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exploration.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1600200"/>
          </a:xfrm>
        </p:spPr>
        <p:txBody>
          <a:bodyPr>
            <a:normAutofit/>
          </a:bodyPr>
          <a:lstStyle/>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26</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pic>
        <p:nvPicPr>
          <p:cNvPr id="8" name="Picture 7" descr="Breault_2.jpg"/>
          <p:cNvPicPr>
            <a:picLocks noChangeAspect="1"/>
          </p:cNvPicPr>
          <p:nvPr/>
        </p:nvPicPr>
        <p:blipFill>
          <a:blip r:embed="rId3" cstate="print"/>
          <a:stretch>
            <a:fillRect/>
          </a:stretch>
        </p:blipFill>
        <p:spPr>
          <a:xfrm>
            <a:off x="1904991" y="1066800"/>
            <a:ext cx="5619750" cy="479552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229600" cy="5516563"/>
          </a:xfrm>
        </p:spPr>
        <p:txBody>
          <a:bodyPr>
            <a:normAutofit fontScale="92500" lnSpcReduction="10000"/>
          </a:bodyPr>
          <a:lstStyle/>
          <a:p>
            <a:pPr>
              <a:buNone/>
            </a:pPr>
            <a:r>
              <a:rPr lang="en-US" dirty="0" smtClean="0">
                <a:latin typeface="Times New Roman" pitchFamily="18" charset="0"/>
                <a:cs typeface="Times New Roman" pitchFamily="18" charset="0"/>
              </a:rPr>
              <a:t>   </a:t>
            </a:r>
            <a:r>
              <a:rPr lang="en-US" dirty="0" smtClean="0"/>
              <a:t>This was a very interesting talk primarily from Dr. </a:t>
            </a:r>
            <a:r>
              <a:rPr lang="en-US" dirty="0" err="1" smtClean="0"/>
              <a:t>Breault</a:t>
            </a:r>
            <a:r>
              <a:rPr lang="en-US" dirty="0" smtClean="0"/>
              <a:t>, reminiscing about his career in physics, primarily optics, and the implications of his work.  </a:t>
            </a:r>
            <a:r>
              <a:rPr lang="en-US" dirty="0" err="1" smtClean="0"/>
              <a:t>Breault</a:t>
            </a:r>
            <a:r>
              <a:rPr lang="en-US" dirty="0" smtClean="0"/>
              <a:t> claims that due to his influence, Merriam-Webster has changed the definition of a photon.  He says a photon is not a particle, the </a:t>
            </a:r>
            <a:r>
              <a:rPr lang="en-US" dirty="0" err="1" smtClean="0"/>
              <a:t>Niels</a:t>
            </a:r>
            <a:r>
              <a:rPr lang="en-US" dirty="0" smtClean="0"/>
              <a:t> Bohr model of the atom has no correlation with reality, no one knows what a photon is, and optical waves do not interfere.  He also said that our galaxy is among the earliest galaxies, and that he sees no conflict between Genesis and science.  He sees the space/time continuum as a complex tensor field.   </a:t>
            </a:r>
          </a:p>
          <a:p>
            <a:pPr>
              <a:buNone/>
            </a:pP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1371600"/>
          </a:xfrm>
        </p:spPr>
        <p:txBody>
          <a:bodyPr>
            <a:normAutofit/>
          </a:bodyPr>
          <a:lstStyle/>
          <a:p>
            <a:pPr algn="just"/>
            <a:r>
              <a:rPr lang="en-US" b="1" dirty="0" smtClean="0">
                <a:solidFill>
                  <a:schemeClr val="tx1"/>
                </a:solidFill>
              </a:rPr>
              <a:t>Asteroids, Ion Propulsion, and NASA’s Dawn Mission to </a:t>
            </a:r>
            <a:r>
              <a:rPr lang="en-US" b="1" dirty="0" err="1" smtClean="0">
                <a:solidFill>
                  <a:schemeClr val="tx1"/>
                </a:solidFill>
              </a:rPr>
              <a:t>Vesta</a:t>
            </a:r>
            <a:r>
              <a:rPr lang="en-US" b="1" dirty="0" smtClean="0">
                <a:solidFill>
                  <a:schemeClr val="tx1"/>
                </a:solidFill>
              </a:rPr>
              <a:t> and Ceres</a:t>
            </a:r>
            <a:endParaRPr lang="en-US" dirty="0" smtClean="0">
              <a:solidFill>
                <a:schemeClr val="tx1"/>
              </a:solidFill>
            </a:endParaRPr>
          </a:p>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28</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sp>
        <p:nvSpPr>
          <p:cNvPr id="38913" name="Rectangle 1"/>
          <p:cNvSpPr>
            <a:spLocks noChangeArrowheads="1"/>
          </p:cNvSpPr>
          <p:nvPr/>
        </p:nvSpPr>
        <p:spPr bwMode="auto">
          <a:xfrm>
            <a:off x="381000" y="1390148"/>
            <a:ext cx="8305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Asteroids are the primitive remains from the formation of the solar system, the building blocks of the planets, but for years they were neglected by NASA planetary missions in favor of bigger objects such as Mars and the outer gas giants Jupiter and Saturn.  NASA’s Dawn mission was the first orbiter sent to Main Belt asteroids, (four) </a:t>
            </a:r>
            <a:r>
              <a:rPr kumimoji="0" lang="en-US"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Vesta</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(one) Ceres.  What did Dawn discover?  Join Professor David Williams of ASU’s School of Earth and Space Exploration and a member of the Dawn Science Team for a discussion of the results of the Dawn mission and what was learned about the two most massive objects between Mars and Jupiter.  For more information, email David.Williams@asu.edu.</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1219200"/>
          </a:xfrm>
        </p:spPr>
        <p:txBody>
          <a:bodyPr>
            <a:normAutofit/>
          </a:bodyPr>
          <a:lstStyle/>
          <a:p>
            <a:pPr algn="just"/>
            <a:endParaRPr lang="en-US" dirty="0" smtClean="0">
              <a:solidFill>
                <a:schemeClr val="tx1"/>
              </a:solidFill>
            </a:endParaRPr>
          </a:p>
          <a:p>
            <a:pPr algn="just"/>
            <a:endParaRPr lang="en-US" dirty="0" smtClean="0">
              <a:solidFill>
                <a:schemeClr val="tx1"/>
              </a:solidFill>
            </a:endParaRPr>
          </a:p>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29</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sp>
        <p:nvSpPr>
          <p:cNvPr id="8" name="Rectangle 7"/>
          <p:cNvSpPr/>
          <p:nvPr/>
        </p:nvSpPr>
        <p:spPr>
          <a:xfrm>
            <a:off x="685800" y="533400"/>
            <a:ext cx="7848600" cy="4401205"/>
          </a:xfrm>
          <a:prstGeom prst="rect">
            <a:avLst/>
          </a:prstGeom>
        </p:spPr>
        <p:txBody>
          <a:bodyPr wrap="square">
            <a:spAutoFit/>
          </a:bodyPr>
          <a:lstStyle/>
          <a:p>
            <a:r>
              <a:rPr lang="en-US" sz="2800" b="1" dirty="0" smtClean="0"/>
              <a:t>Biographical Sketch</a:t>
            </a:r>
            <a:r>
              <a:rPr lang="en-US" sz="2800" dirty="0" smtClean="0"/>
              <a:t>  David A. Williams is an associate research professor in the School of Earth &amp; Space Exploration as well as director of the NASA Regional Planetary Information Facility at Arizona State University.  He researches planetary geology, with a focus on planetary mapping.  He was involved with NASA’s Magellan Mission to Venus and the Galileo Mission to Jupiter.  He is a co‑</a:t>
            </a:r>
            <a:r>
              <a:rPr lang="en-US" sz="2800" dirty="0" err="1" smtClean="0"/>
              <a:t>investigator</a:t>
            </a:r>
            <a:r>
              <a:rPr lang="en-US" sz="2800" dirty="0" smtClean="0"/>
              <a:t> on ESA’s Mars Express orbiter and a co‑</a:t>
            </a:r>
            <a:r>
              <a:rPr lang="en-US" sz="2800" dirty="0" err="1" smtClean="0"/>
              <a:t>investigator</a:t>
            </a:r>
            <a:r>
              <a:rPr lang="en-US" sz="2800" dirty="0" smtClean="0"/>
              <a:t> on NASA’s Psyche Mission.</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685800" y="914400"/>
            <a:ext cx="7620000" cy="4953000"/>
          </a:xfrm>
        </p:spPr>
        <p:txBody>
          <a:bodyPr>
            <a:normAutofit/>
          </a:bodyPr>
          <a:lstStyle/>
          <a:p>
            <a:pPr algn="just"/>
            <a:r>
              <a:rPr lang="en-US" sz="2800" dirty="0" smtClean="0">
                <a:solidFill>
                  <a:schemeClr val="tx1"/>
                </a:solidFill>
              </a:rPr>
              <a:t>The 2019 AG met in Phoenix, AZ, July 3 ‒ 7, 2019.  The AG was hosted by the Sheraton Grand Hotel, a very spacious and attractive facility, located downtown Phoenix.  The AG attendance was about 2,000. </a:t>
            </a:r>
          </a:p>
          <a:p>
            <a:pPr algn="just"/>
            <a:endParaRPr lang="en-US" sz="280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3</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1676400"/>
          </a:xfrm>
        </p:spPr>
        <p:txBody>
          <a:bodyPr>
            <a:normAutofit/>
          </a:bodyPr>
          <a:lstStyle/>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30</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pic>
        <p:nvPicPr>
          <p:cNvPr id="8" name="Picture 7"/>
          <p:cNvPicPr>
            <a:picLocks noChangeAspect="1"/>
          </p:cNvPicPr>
          <p:nvPr/>
        </p:nvPicPr>
        <p:blipFill>
          <a:blip r:embed="rId3" cstate="print"/>
          <a:srcRect l="5859" t="34369" r="72995" b="15722"/>
          <a:stretch>
            <a:fillRect/>
          </a:stretch>
        </p:blipFill>
        <p:spPr bwMode="auto">
          <a:xfrm>
            <a:off x="2590800" y="381000"/>
            <a:ext cx="4176554" cy="6160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1066800"/>
          </a:xfrm>
        </p:spPr>
        <p:txBody>
          <a:bodyPr>
            <a:normAutofit/>
          </a:bodyPr>
          <a:lstStyle/>
          <a:p>
            <a:pPr algn="just"/>
            <a:endParaRPr lang="en-US" sz="280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31</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sp>
        <p:nvSpPr>
          <p:cNvPr id="8" name="Rectangle 7"/>
          <p:cNvSpPr/>
          <p:nvPr/>
        </p:nvSpPr>
        <p:spPr>
          <a:xfrm>
            <a:off x="381000" y="457200"/>
            <a:ext cx="8382000" cy="5262979"/>
          </a:xfrm>
          <a:prstGeom prst="rect">
            <a:avLst/>
          </a:prstGeom>
        </p:spPr>
        <p:txBody>
          <a:bodyPr wrap="square">
            <a:spAutoFit/>
          </a:bodyPr>
          <a:lstStyle/>
          <a:p>
            <a:r>
              <a:rPr lang="en-US" sz="2800" b="1" dirty="0" smtClean="0"/>
              <a:t>Comments </a:t>
            </a:r>
            <a:r>
              <a:rPr lang="en-US" sz="2800" dirty="0" smtClean="0"/>
              <a:t> Ceres was promoted from an asteroid to a dwarf planet, and Pluto was demoted from a planet to a dwarf planet.  Pluto is still a planet!  Ceres revolves on its axes every 5 1/2 hours, and revolves around the sun every 4 1/2 earth-years.  The Dawn mission was launched on a Delta rocket (see picture below) in 2007 propelled by ion engines (after launch).  It arrived at </a:t>
            </a:r>
            <a:r>
              <a:rPr lang="en-US" sz="2800" dirty="0" err="1" smtClean="0"/>
              <a:t>Vesta</a:t>
            </a:r>
            <a:r>
              <a:rPr lang="en-US" sz="2800" dirty="0" smtClean="0"/>
              <a:t> in 2011.  In 2015 Dawn went into orbit around Ceres (see picture below), the largest object in the asteroid belt (between Mars and Jupiter).  Two pictures of surface details are shown below.  The Dawn mission was concluded in November of 2018.  </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990600"/>
          </a:xfrm>
        </p:spPr>
        <p:txBody>
          <a:bodyPr>
            <a:normAutofit/>
          </a:bodyPr>
          <a:lstStyle/>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6553200" y="6172200"/>
            <a:ext cx="2133600" cy="457199"/>
          </a:xfrm>
        </p:spPr>
        <p:txBody>
          <a:bodyPr/>
          <a:lstStyle/>
          <a:p>
            <a:fld id="{1F54E274-72C0-497B-970D-453C2AC5A193}" type="slidenum">
              <a:rPr lang="en-US" smtClean="0"/>
              <a:pPr/>
              <a:t>32</a:t>
            </a:fld>
            <a:endParaRPr lang="en-US" dirty="0"/>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pic>
        <p:nvPicPr>
          <p:cNvPr id="9" name="Picture 8" descr="Dawn_Launch.jpg"/>
          <p:cNvPicPr>
            <a:picLocks noChangeAspect="1"/>
          </p:cNvPicPr>
          <p:nvPr/>
        </p:nvPicPr>
        <p:blipFill>
          <a:blip r:embed="rId3" cstate="print"/>
          <a:stretch>
            <a:fillRect/>
          </a:stretch>
        </p:blipFill>
        <p:spPr>
          <a:xfrm>
            <a:off x="2209800" y="228600"/>
            <a:ext cx="4434901" cy="62185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257799"/>
          </a:xfrm>
        </p:spPr>
        <p:txBody>
          <a:bodyPr>
            <a:normAutofit/>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5943600"/>
          </a:xfrm>
        </p:spPr>
        <p:txBody>
          <a:bodyPr>
            <a:normAutofit/>
          </a:bodyPr>
          <a:lstStyle/>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33</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pic>
        <p:nvPicPr>
          <p:cNvPr id="6" name="Picture 5" descr="Ceres.jpg"/>
          <p:cNvPicPr>
            <a:picLocks noChangeAspect="1"/>
          </p:cNvPicPr>
          <p:nvPr/>
        </p:nvPicPr>
        <p:blipFill>
          <a:blip r:embed="rId3" cstate="print"/>
          <a:stretch>
            <a:fillRect/>
          </a:stretch>
        </p:blipFill>
        <p:spPr>
          <a:xfrm>
            <a:off x="762000" y="-26670"/>
            <a:ext cx="7633811" cy="688467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678363"/>
          </a:xfrm>
        </p:spPr>
        <p:txBody>
          <a:bodyPr>
            <a:normAutofit/>
          </a:bodyPr>
          <a:lstStyle/>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34</a:t>
            </a:fld>
            <a:endParaRPr lang="en-US"/>
          </a:p>
        </p:txBody>
      </p:sp>
      <p:pic>
        <p:nvPicPr>
          <p:cNvPr id="6" name="Picture 5" descr="Ceres_detail.jpg"/>
          <p:cNvPicPr>
            <a:picLocks noChangeAspect="1"/>
          </p:cNvPicPr>
          <p:nvPr/>
        </p:nvPicPr>
        <p:blipFill>
          <a:blip r:embed="rId3" cstate="print"/>
          <a:stretch>
            <a:fillRect/>
          </a:stretch>
        </p:blipFill>
        <p:spPr>
          <a:xfrm>
            <a:off x="457200" y="0"/>
            <a:ext cx="8131048" cy="689254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144963"/>
          </a:xfrm>
        </p:spPr>
        <p:txBody>
          <a:bodyPr>
            <a:normAutofit/>
          </a:bodyPr>
          <a:lstStyle/>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35</a:t>
            </a:fld>
            <a:endParaRPr lang="en-US"/>
          </a:p>
        </p:txBody>
      </p:sp>
      <p:pic>
        <p:nvPicPr>
          <p:cNvPr id="6" name="Picture 5" descr="Ceres_Surface.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Kansas Sunflower Mensa</a:t>
            </a:r>
            <a:r>
              <a:rPr lang="en-US" dirty="0" smtClean="0"/>
              <a:t/>
            </a:r>
            <a:br>
              <a:rPr lang="en-US" dirty="0" smtClean="0"/>
            </a:br>
            <a:r>
              <a:rPr lang="en-US" sz="3100" dirty="0" smtClean="0"/>
              <a:t>Statement on Civility and Freedom of Speech</a:t>
            </a:r>
            <a:br>
              <a:rPr lang="en-US" sz="3100" dirty="0" smtClean="0"/>
            </a:br>
            <a:r>
              <a:rPr lang="en-US" sz="3100" dirty="0" smtClean="0"/>
              <a:t>DRAFT: January 11, 2020</a:t>
            </a:r>
            <a:br>
              <a:rPr lang="en-US" sz="3100" dirty="0" smtClean="0"/>
            </a:br>
            <a:endParaRPr lang="en-US" sz="31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Conversation </a:t>
            </a:r>
            <a:r>
              <a:rPr lang="en-US" dirty="0" smtClean="0"/>
              <a:t>and the free exchange of information in Kansas Sunflower Mensa (KSM) meetings is highly valued.  We should all feel free to express ourselves in KSM meetings, knowing that our ideas will be welcomed and carefully considered.  For many of us, this is the most important part of being in Mensa.  We must be willing to entertain (or at least tolerate) the ideas of others if we also wish to have our own ideas entertained (or tolerated).  If we wish others to consider what we have to say, we must, in turn, respect those to whom we are speaking, explain ourselves carefully, not expecting anyone to agree with us simply because we say it, but be able to express ourselves in a convincing way, with reasons given, and be open to entertain the questions that we receive from those listening to us.  With these concepts in mind, the following guidelines are offered to enhance the free exchange of ideas in our meetings.</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General Principles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KSM </a:t>
            </a:r>
            <a:r>
              <a:rPr lang="en-US" dirty="0" smtClean="0"/>
              <a:t>chooses to promote an atmosphere for discourse which is characterized by openness, mutual respect, and trust along with a willingness to have one’s ideas, arguments, and beliefs vigorously challenged so as to continually refine and improve them.  We encourage a critical examination of competing points of view where no such view is immune to examination and challenge.  It is paramount for the success of such discourse that there is a norm of not personalizing arguments with gratuitous slurs or name-calling.  No participant should be excluded, humiliated, or intimidated during such discussions.  No probing into clearly personal and private information that is uncomfortable for the individual involved should be permitted.  It is our desire to eliminate any atmosphere of intimidation, but rather to encourage an open exchange of ideas and points of view which leads to intellectual and spiritual growth and refinement for all participants.  </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Inappropriate Content</a:t>
            </a:r>
            <a:r>
              <a:rPr lang="en-US" sz="3200" dirty="0" smtClean="0"/>
              <a:t/>
            </a:r>
            <a:br>
              <a:rPr lang="en-US" sz="3200" dirty="0" smtClean="0"/>
            </a:br>
            <a:r>
              <a:rPr lang="en-US" sz="3200" dirty="0" smtClean="0"/>
              <a:t>Content deemed inappropriate include the following: </a:t>
            </a:r>
            <a:br>
              <a:rPr lang="en-US" sz="3200" dirty="0" smtClean="0"/>
            </a:br>
            <a:endParaRPr lang="en-US" sz="3200"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Content is inappropriate that is pornographic, or images containing nudity or graphic or </a:t>
            </a:r>
            <a:r>
              <a:rPr lang="en-US" dirty="0" smtClean="0"/>
              <a:t>gratuitous </a:t>
            </a:r>
            <a:r>
              <a:rPr lang="en-US" dirty="0" smtClean="0"/>
              <a:t>violence, where the inclusion of such contributes little, if anything, to the </a:t>
            </a:r>
            <a:r>
              <a:rPr lang="en-US" dirty="0" smtClean="0"/>
              <a:t>intellectual </a:t>
            </a:r>
            <a:r>
              <a:rPr lang="en-US" dirty="0" smtClean="0"/>
              <a:t>content of the discussion. </a:t>
            </a:r>
          </a:p>
          <a:p>
            <a:pPr>
              <a:buNone/>
            </a:pPr>
            <a:r>
              <a:rPr lang="en-US" dirty="0" smtClean="0"/>
              <a:t>●	Content is inappropriate that is unnecessarily long, and where most would judge that any </a:t>
            </a:r>
            <a:r>
              <a:rPr lang="en-US" dirty="0" smtClean="0"/>
              <a:t>central </a:t>
            </a:r>
            <a:r>
              <a:rPr lang="en-US" dirty="0" smtClean="0"/>
              <a:t>point has been lost.  The purpose of the exchange is discussion on an agreed upon </a:t>
            </a:r>
            <a:r>
              <a:rPr lang="en-US" dirty="0" smtClean="0"/>
              <a:t>topic</a:t>
            </a:r>
            <a:r>
              <a:rPr lang="en-US" dirty="0" smtClean="0"/>
              <a:t>.  We must be aware of how what we are saying is being received, with the purpose </a:t>
            </a:r>
            <a:r>
              <a:rPr lang="en-US" dirty="0" smtClean="0"/>
              <a:t>of </a:t>
            </a:r>
            <a:r>
              <a:rPr lang="en-US" dirty="0" smtClean="0"/>
              <a:t>communication. </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1F54E274-72C0-497B-970D-453C2AC5A193}" type="slidenum">
              <a:rPr lang="en-US" smtClean="0"/>
              <a:pPr/>
              <a:t>4</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sp>
        <p:nvSpPr>
          <p:cNvPr id="6" name="Subtitle 5"/>
          <p:cNvSpPr>
            <a:spLocks noGrp="1"/>
          </p:cNvSpPr>
          <p:nvPr>
            <p:ph type="subTitle" idx="1"/>
          </p:nvPr>
        </p:nvSpPr>
        <p:spPr/>
        <p:txBody>
          <a:bodyPr/>
          <a:lstStyle/>
          <a:p>
            <a:endParaRPr lang="en-US"/>
          </a:p>
        </p:txBody>
      </p:sp>
      <p:pic>
        <p:nvPicPr>
          <p:cNvPr id="2051" name="Picture 3" descr="C:\MyFiles\Mensa\Annual_Gathering\2019\Report\Pictures\car_entrance.jpeg"/>
          <p:cNvPicPr>
            <a:picLocks noChangeAspect="1" noChangeArrowheads="1"/>
          </p:cNvPicPr>
          <p:nvPr/>
        </p:nvPicPr>
        <p:blipFill>
          <a:blip r:embed="rId3" cstate="print"/>
          <a:srcRect/>
          <a:stretch>
            <a:fillRect/>
          </a:stretch>
        </p:blipFill>
        <p:spPr bwMode="auto">
          <a:xfrm>
            <a:off x="0" y="4"/>
            <a:ext cx="9217152" cy="642680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fontScale="85000" lnSpcReduction="10000"/>
          </a:bodyPr>
          <a:lstStyle/>
          <a:p>
            <a:pPr>
              <a:buNone/>
            </a:pPr>
            <a:r>
              <a:rPr lang="en-US" dirty="0" smtClean="0"/>
              <a:t>●	All personal attacks are inappropriate, as are inflammatory or antagonistic comments, as </a:t>
            </a:r>
            <a:r>
              <a:rPr lang="en-US" dirty="0" smtClean="0"/>
              <a:t>are </a:t>
            </a:r>
            <a:r>
              <a:rPr lang="en-US" dirty="0" smtClean="0"/>
              <a:t>comments making fun of or belittling others and/or their beliefs, age, intelligence, 	career choices, or credentials, etc.  The focus should be on the agreed upon topic: other </a:t>
            </a:r>
            <a:r>
              <a:rPr lang="en-US" dirty="0" smtClean="0"/>
              <a:t>comments </a:t>
            </a:r>
            <a:r>
              <a:rPr lang="en-US" dirty="0" smtClean="0"/>
              <a:t>are diversionary, and do not contribute to a fair and honest discussion. </a:t>
            </a:r>
          </a:p>
          <a:p>
            <a:pPr>
              <a:buNone/>
            </a:pPr>
            <a:r>
              <a:rPr lang="en-US" dirty="0" smtClean="0"/>
              <a:t>●	All hostile behavior, such as bullying, is inappropriate.  All such actions reveal weakness </a:t>
            </a:r>
            <a:r>
              <a:rPr lang="en-US" dirty="0" smtClean="0"/>
              <a:t>in </a:t>
            </a:r>
            <a:r>
              <a:rPr lang="en-US" dirty="0" smtClean="0"/>
              <a:t>the position of the one exercising such behavior, not the one who is being bullied.  </a:t>
            </a:r>
          </a:p>
          <a:p>
            <a:pPr>
              <a:buNone/>
            </a:pPr>
            <a:r>
              <a:rPr lang="en-US" dirty="0" smtClean="0"/>
              <a:t>●	Ignoring requests to return to the agreed upon topic is also inappropriate.  Staying on </a:t>
            </a:r>
            <a:r>
              <a:rPr lang="en-US" dirty="0" smtClean="0"/>
              <a:t>topic </a:t>
            </a:r>
            <a:r>
              <a:rPr lang="en-US" dirty="0" smtClean="0"/>
              <a:t>is a sign of intelligent discourse, and we encourage it.</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278562"/>
          </a:xfrm>
        </p:spPr>
        <p:txBody>
          <a:bodyPr>
            <a:normAutofit/>
          </a:bodyPr>
          <a:lstStyle/>
          <a:p>
            <a:pPr algn="l"/>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sz="2000" dirty="0"/>
          </a:p>
        </p:txBody>
      </p:sp>
      <p:sp>
        <p:nvSpPr>
          <p:cNvPr id="4" name="Footer Placeholder 3"/>
          <p:cNvSpPr>
            <a:spLocks noGrp="1"/>
          </p:cNvSpPr>
          <p:nvPr>
            <p:ph type="ftr" sz="quarter" idx="11"/>
          </p:nvPr>
        </p:nvSpPr>
        <p:spPr>
          <a:xfrm>
            <a:off x="457200" y="6356350"/>
            <a:ext cx="762000" cy="365125"/>
          </a:xfrm>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5</a:t>
            </a:fld>
            <a:endParaRPr lang="en-US"/>
          </a:p>
        </p:txBody>
      </p:sp>
      <p:sp>
        <p:nvSpPr>
          <p:cNvPr id="6" name="Content Placeholder 5"/>
          <p:cNvSpPr>
            <a:spLocks noGrp="1"/>
          </p:cNvSpPr>
          <p:nvPr>
            <p:ph idx="1"/>
          </p:nvPr>
        </p:nvSpPr>
        <p:spPr>
          <a:xfrm>
            <a:off x="457200" y="5334000"/>
            <a:ext cx="8229600" cy="792163"/>
          </a:xfrm>
        </p:spPr>
        <p:txBody>
          <a:bodyPr/>
          <a:lstStyle/>
          <a:p>
            <a:endParaRPr lang="en-US" dirty="0"/>
          </a:p>
        </p:txBody>
      </p:sp>
      <p:pic>
        <p:nvPicPr>
          <p:cNvPr id="3075" name="Picture 3" descr="C:\MyFiles\Mensa\Annual_Gathering\2019\Report\Pictures\lobbywindows.jpg"/>
          <p:cNvPicPr>
            <a:picLocks noChangeAspect="1" noChangeArrowheads="1"/>
          </p:cNvPicPr>
          <p:nvPr/>
        </p:nvPicPr>
        <p:blipFill>
          <a:blip r:embed="rId3" cstate="print"/>
          <a:srcRect/>
          <a:stretch>
            <a:fillRect/>
          </a:stretch>
        </p:blipFill>
        <p:spPr bwMode="auto">
          <a:xfrm>
            <a:off x="457200" y="0"/>
            <a:ext cx="8128000" cy="68600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a:xfrm>
            <a:off x="304800" y="6356350"/>
            <a:ext cx="1143000" cy="365125"/>
          </a:xfrm>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6</a:t>
            </a:fld>
            <a:endParaRPr lang="en-US"/>
          </a:p>
        </p:txBody>
      </p:sp>
      <p:sp>
        <p:nvSpPr>
          <p:cNvPr id="9" name="Content Placeholder 8"/>
          <p:cNvSpPr>
            <a:spLocks noGrp="1"/>
          </p:cNvSpPr>
          <p:nvPr>
            <p:ph idx="1"/>
          </p:nvPr>
        </p:nvSpPr>
        <p:spPr>
          <a:xfrm>
            <a:off x="457200" y="5486400"/>
            <a:ext cx="8229600" cy="639763"/>
          </a:xfrm>
        </p:spPr>
        <p:txBody>
          <a:bodyPr/>
          <a:lstStyle/>
          <a:p>
            <a:endParaRPr lang="en-US" dirty="0"/>
          </a:p>
        </p:txBody>
      </p:sp>
      <p:pic>
        <p:nvPicPr>
          <p:cNvPr id="4099" name="Picture 3" descr="C:\MyFiles\Mensa\Annual_Gathering\2019\Report\Pictures\she1703lo-167699-Lobby.jpg"/>
          <p:cNvPicPr>
            <a:picLocks noChangeAspect="1" noChangeArrowheads="1"/>
          </p:cNvPicPr>
          <p:nvPr/>
        </p:nvPicPr>
        <p:blipFill>
          <a:blip r:embed="rId3" cstate="print"/>
          <a:srcRect/>
          <a:stretch>
            <a:fillRect/>
          </a:stretch>
        </p:blipFill>
        <p:spPr bwMode="auto">
          <a:xfrm>
            <a:off x="0" y="0"/>
            <a:ext cx="9144000" cy="609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1447800"/>
          </a:xfrm>
        </p:spPr>
        <p:txBody>
          <a:bodyPr>
            <a:normAutofit/>
          </a:bodyPr>
          <a:lstStyle/>
          <a:p>
            <a:pPr algn="just"/>
            <a:endParaRPr lang="en-US" dirty="0" smtClean="0">
              <a:solidFill>
                <a:schemeClr val="tx1"/>
              </a:solidFill>
              <a:latin typeface="Times New Roman" pitchFamily="18" charset="0"/>
              <a:cs typeface="Times New Roman" pitchFamily="18" charset="0"/>
            </a:endParaRPr>
          </a:p>
          <a:p>
            <a:pPr algn="just"/>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7</a:t>
            </a:fld>
            <a:endParaRPr lang="en-US"/>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pic>
        <p:nvPicPr>
          <p:cNvPr id="5123" name="Picture 3" descr="C:\MyFiles\Mensa\Annual_Gathering\2019\Report\Pictures\Escalators.jpg"/>
          <p:cNvPicPr>
            <a:picLocks noChangeAspect="1" noChangeArrowheads="1"/>
          </p:cNvPicPr>
          <p:nvPr/>
        </p:nvPicPr>
        <p:blipFill>
          <a:blip r:embed="rId3" cstate="print"/>
          <a:srcRect/>
          <a:stretch>
            <a:fillRect/>
          </a:stretch>
        </p:blipFill>
        <p:spPr bwMode="auto">
          <a:xfrm>
            <a:off x="-32" y="-32"/>
            <a:ext cx="9158021" cy="639958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54E274-72C0-497B-970D-453C2AC5A193}" type="slidenum">
              <a:rPr lang="en-US" smtClean="0"/>
              <a:pPr/>
              <a:t>8</a:t>
            </a:fld>
            <a:endParaRPr lang="en-US"/>
          </a:p>
        </p:txBody>
      </p:sp>
      <p:sp>
        <p:nvSpPr>
          <p:cNvPr id="6" name="Content Placeholder 5"/>
          <p:cNvSpPr>
            <a:spLocks noGrp="1"/>
          </p:cNvSpPr>
          <p:nvPr>
            <p:ph idx="1"/>
          </p:nvPr>
        </p:nvSpPr>
        <p:spPr>
          <a:xfrm>
            <a:off x="457200" y="6019800"/>
            <a:ext cx="8229600" cy="106363"/>
          </a:xfrm>
        </p:spPr>
        <p:txBody>
          <a:bodyPr>
            <a:normAutofit fontScale="25000" lnSpcReduction="20000"/>
          </a:bodyPr>
          <a:lstStyle/>
          <a:p>
            <a:endParaRPr lang="en-US" dirty="0"/>
          </a:p>
        </p:txBody>
      </p:sp>
      <p:pic>
        <p:nvPicPr>
          <p:cNvPr id="6147" name="Picture 3" descr="C:\MyFiles\Mensa\Annual_Gathering\2019\Report\Pictures\DSCN0188.JPG"/>
          <p:cNvPicPr>
            <a:picLocks noChangeAspect="1" noChangeArrowheads="1"/>
          </p:cNvPicPr>
          <p:nvPr/>
        </p:nvPicPr>
        <p:blipFill>
          <a:blip r:embed="rId3" cstate="print"/>
          <a:srcRect/>
          <a:stretch>
            <a:fillRect/>
          </a:stretch>
        </p:blipFill>
        <p:spPr bwMode="auto">
          <a:xfrm>
            <a:off x="3" y="16"/>
            <a:ext cx="9129370" cy="684702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199"/>
          </a:xfrm>
        </p:spPr>
        <p:txBody>
          <a:bodyPr>
            <a:normAutofit fontScale="90000"/>
          </a:bodyPr>
          <a:lstStyle/>
          <a:p>
            <a:r>
              <a:rPr lang="en-US" sz="6700" b="1" dirty="0" smtClean="0">
                <a:solidFill>
                  <a:srgbClr val="0070C0"/>
                </a:solidFill>
                <a:latin typeface="Times New Roman" pitchFamily="18" charset="0"/>
                <a:cs typeface="Times New Roman" pitchFamily="18" charset="0"/>
              </a:rPr>
              <a:t> </a:t>
            </a:r>
            <a:r>
              <a:rPr lang="en-US" dirty="0"/>
              <a:t/>
            </a:r>
            <a:br>
              <a:rPr lang="en-US" dirty="0"/>
            </a:br>
            <a:endParaRPr lang="en-US" dirty="0"/>
          </a:p>
        </p:txBody>
      </p:sp>
      <p:sp>
        <p:nvSpPr>
          <p:cNvPr id="3" name="Subtitle 2"/>
          <p:cNvSpPr>
            <a:spLocks noGrp="1"/>
          </p:cNvSpPr>
          <p:nvPr>
            <p:ph type="subTitle" idx="1"/>
          </p:nvPr>
        </p:nvSpPr>
        <p:spPr>
          <a:xfrm>
            <a:off x="533400" y="304800"/>
            <a:ext cx="8229600" cy="2362200"/>
          </a:xfrm>
        </p:spPr>
        <p:txBody>
          <a:bodyPr>
            <a:normAutofit/>
          </a:bodyPr>
          <a:lstStyle/>
          <a:p>
            <a:pPr algn="just"/>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F54E274-72C0-497B-970D-453C2AC5A193}" type="slidenum">
              <a:rPr lang="en-US" smtClean="0"/>
              <a:pPr/>
              <a:t>9</a:t>
            </a:fld>
            <a:endParaRPr lang="en-US" dirty="0"/>
          </a:p>
        </p:txBody>
      </p:sp>
      <p:sp>
        <p:nvSpPr>
          <p:cNvPr id="5" name="Footer Placeholder 4"/>
          <p:cNvSpPr>
            <a:spLocks noGrp="1"/>
          </p:cNvSpPr>
          <p:nvPr>
            <p:ph type="ftr" sz="quarter" idx="11"/>
          </p:nvPr>
        </p:nvSpPr>
        <p:spPr>
          <a:xfrm>
            <a:off x="609600" y="6356350"/>
            <a:ext cx="1066800" cy="365125"/>
          </a:xfrm>
        </p:spPr>
        <p:txBody>
          <a:bodyPr/>
          <a:lstStyle/>
          <a:p>
            <a:pPr algn="l"/>
            <a:endParaRPr lang="en-US" dirty="0"/>
          </a:p>
        </p:txBody>
      </p:sp>
      <p:sp>
        <p:nvSpPr>
          <p:cNvPr id="8" name="TextBox 7"/>
          <p:cNvSpPr txBox="1"/>
          <p:nvPr/>
        </p:nvSpPr>
        <p:spPr>
          <a:xfrm>
            <a:off x="4114800" y="6248400"/>
            <a:ext cx="184731" cy="369332"/>
          </a:xfrm>
          <a:prstGeom prst="rect">
            <a:avLst/>
          </a:prstGeom>
          <a:noFill/>
        </p:spPr>
        <p:txBody>
          <a:bodyPr wrap="none" rtlCol="0">
            <a:spAutoFit/>
          </a:bodyPr>
          <a:lstStyle/>
          <a:p>
            <a:endParaRPr lang="en-US" b="1" dirty="0"/>
          </a:p>
        </p:txBody>
      </p:sp>
      <p:pic>
        <p:nvPicPr>
          <p:cNvPr id="7170" name="Picture 2" descr="C:\MyFiles\Mensa\Annual_Gathering\2019\Report\Pictures\DSCN0187.JPG"/>
          <p:cNvPicPr>
            <a:picLocks noChangeAspect="1" noChangeArrowheads="1"/>
          </p:cNvPicPr>
          <p:nvPr/>
        </p:nvPicPr>
        <p:blipFill>
          <a:blip r:embed="rId3" cstate="print"/>
          <a:srcRect/>
          <a:stretch>
            <a:fillRect/>
          </a:stretch>
        </p:blipFill>
        <p:spPr bwMode="auto">
          <a:xfrm>
            <a:off x="3" y="16"/>
            <a:ext cx="9129370" cy="684702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TotalTime>
  <Words>1709</Words>
  <Application>Microsoft Office PowerPoint</Application>
  <PresentationFormat>On-screen Show (4:3)</PresentationFormat>
  <Paragraphs>146</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vt:lpstr>
      <vt:lpstr>  </vt:lpstr>
      <vt:lpstr>  </vt:lpstr>
      <vt:lpstr>  </vt:lpstr>
      <vt:lpstr>          </vt:lpstr>
      <vt:lpstr>Slide 6</vt:lpstr>
      <vt:lpstr>  </vt:lpstr>
      <vt:lpstr>Slide 8</vt:lpstr>
      <vt:lpstr>  </vt:lpstr>
      <vt:lpstr>Slide 10</vt:lpstr>
      <vt:lpstr>  </vt:lpstr>
      <vt:lpstr>Slide 12</vt:lpstr>
      <vt:lpstr>  </vt:lpstr>
      <vt:lpstr>Comments  Hocking is the author of several books, including The Black Legend, Tom Jeffords: Friend of Cochise, Massacre at Point of Rocks, Mystery of Chaco Canyon, and more.  Hocking grew up on a reservation, lives in southeast Arizona, where he has frequently visited the site of Forts Buchanan and Breckenridge, Cochise’s Stronghold, Johnny Ward’s Ranch, and Apache Pass seeing them through the eyes of historian, ethnographer and archaeologist.  The stories of Cochise are largely fiction, and it is very difficult to discover the truth.  According to Hocking, Cochise was a great and forward-looking leader.  Hocking is a very good story teller, and his presentation was very interesting.  </vt:lpstr>
      <vt:lpstr>  </vt:lpstr>
      <vt:lpstr>The Lost Dutchman Gold Mine: Fact, Fiction, and Legend   </vt:lpstr>
      <vt:lpstr>  </vt:lpstr>
      <vt:lpstr>Slide 18</vt:lpstr>
      <vt:lpstr>  </vt:lpstr>
      <vt:lpstr>Slide 20</vt:lpstr>
      <vt:lpstr>Things No One Told You About Space Exploration.  There Have Been Challenges That Have Never Been Published.  </vt:lpstr>
      <vt:lpstr>  </vt:lpstr>
      <vt:lpstr>Slide 23</vt:lpstr>
      <vt:lpstr>  </vt:lpstr>
      <vt:lpstr>  </vt:lpstr>
      <vt:lpstr>  </vt:lpstr>
      <vt:lpstr>Slide 27</vt:lpstr>
      <vt:lpstr>  </vt:lpstr>
      <vt:lpstr>  </vt:lpstr>
      <vt:lpstr>  </vt:lpstr>
      <vt:lpstr>  </vt:lpstr>
      <vt:lpstr>  </vt:lpstr>
      <vt:lpstr>  </vt:lpstr>
      <vt:lpstr>Slide 34</vt:lpstr>
      <vt:lpstr>Slide 35</vt:lpstr>
      <vt:lpstr>Slide 36</vt:lpstr>
      <vt:lpstr>Kansas Sunflower Mensa Statement on Civility and Freedom of Speech DRAFT: January 11, 2020 </vt:lpstr>
      <vt:lpstr>General Principles </vt:lpstr>
      <vt:lpstr>Inappropriate Content Content deemed inappropriate include the following:  </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Design and the Being of God</dc:title>
  <dc:creator>Larry D. Paarmann</dc:creator>
  <cp:lastModifiedBy>Larry D. Paarmann</cp:lastModifiedBy>
  <cp:revision>133</cp:revision>
  <dcterms:created xsi:type="dcterms:W3CDTF">2016-06-06T20:21:31Z</dcterms:created>
  <dcterms:modified xsi:type="dcterms:W3CDTF">2020-01-10T17:01:13Z</dcterms:modified>
</cp:coreProperties>
</file>